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569" r:id="rId4"/>
    <p:sldId id="539" r:id="rId5"/>
    <p:sldId id="540" r:id="rId6"/>
    <p:sldId id="542" r:id="rId7"/>
    <p:sldId id="543" r:id="rId8"/>
    <p:sldId id="548" r:id="rId9"/>
    <p:sldId id="549" r:id="rId10"/>
    <p:sldId id="550" r:id="rId11"/>
    <p:sldId id="544" r:id="rId12"/>
    <p:sldId id="551" r:id="rId13"/>
    <p:sldId id="545" r:id="rId14"/>
    <p:sldId id="554" r:id="rId15"/>
    <p:sldId id="556" r:id="rId16"/>
    <p:sldId id="557" r:id="rId17"/>
    <p:sldId id="558" r:id="rId18"/>
    <p:sldId id="559" r:id="rId19"/>
    <p:sldId id="560" r:id="rId20"/>
    <p:sldId id="561" r:id="rId21"/>
    <p:sldId id="562" r:id="rId22"/>
    <p:sldId id="563" r:id="rId23"/>
    <p:sldId id="564" r:id="rId24"/>
    <p:sldId id="565" r:id="rId25"/>
    <p:sldId id="566" r:id="rId26"/>
    <p:sldId id="570" r:id="rId27"/>
    <p:sldId id="571" r:id="rId28"/>
    <p:sldId id="568" r:id="rId29"/>
    <p:sldId id="572" r:id="rId30"/>
    <p:sldId id="55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11"/>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3/23/23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3/23/23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3/23/23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3/23/23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a:p>
            <a:endParaRPr lang="en-US" sz="2000" dirty="0"/>
          </a:p>
          <a:p>
            <a:endParaRPr lang="en-US" sz="2000" dirty="0"/>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37805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372979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57886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a:bodyPr>
          <a:lstStyle/>
          <a:p>
            <a:r>
              <a:rPr lang="en-US" dirty="0"/>
              <a:t>Growth and creep are the major mechanisms for dimensional instability in zirconium alloy cladding</a:t>
            </a:r>
          </a:p>
          <a:p>
            <a:r>
              <a:rPr lang="en-US" dirty="0"/>
              <a:t>Growth results from the clustering of interstitials on prismatic planes</a:t>
            </a:r>
          </a:p>
          <a:p>
            <a:r>
              <a:rPr lang="en-US" dirty="0"/>
              <a:t>Creep occurs in three stages: </a:t>
            </a:r>
            <a:r>
              <a:rPr lang="en-US" dirty="0">
                <a:latin typeface="Arial" charset="0"/>
                <a:cs typeface="Arial" charset="0"/>
              </a:rPr>
              <a:t>(1) creep down from water pressure; (2) creep out from fuel column; (3) fuel column axial stress</a:t>
            </a:r>
            <a:endParaRPr lang="en-US" dirty="0"/>
          </a:p>
          <a:p>
            <a:r>
              <a:rPr lang="en-US" dirty="0"/>
              <a:t>Under irradiation, zirconium experiences irradiation induced hardening due to interstitial loops</a:t>
            </a:r>
          </a:p>
          <a:p>
            <a:r>
              <a:rPr lang="en-US" dirty="0"/>
              <a:t>Dislocation channels form that don’t have loops, resulting in localized deformation</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r>
              <a:rPr lang="en-US" dirty="0" err="1"/>
              <a:t>Transgranular</a:t>
            </a:r>
            <a:endParaRPr lang="en-US" dirty="0"/>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r>
              <a:rPr lang="en-US" dirty="0"/>
              <a:t>Intergranular</a:t>
            </a:r>
          </a:p>
        </p:txBody>
      </p:sp>
    </p:spTree>
    <p:extLst>
      <p:ext uri="{BB962C8B-B14F-4D97-AF65-F5344CB8AC3E}">
        <p14:creationId xmlns:p14="http://schemas.microsoft.com/office/powerpoint/2010/main" val="360103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23276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a:spcAft>
                <a:spcPts val="600"/>
              </a:spcAft>
              <a:defRPr/>
            </a:pPr>
            <a:fld id="{3FF2C605-4958-CF43-AA48-80339EFDB0AF}" type="slidenum">
              <a:rPr lang="en-US" smtClean="0"/>
              <a:pPr>
                <a:spcAft>
                  <a:spcPts val="600"/>
                </a:spcAft>
                <a:defRPr/>
              </a:pPr>
              <a:t>26</a:t>
            </a:fld>
            <a:endParaRPr lang="en-US"/>
          </a:p>
        </p:txBody>
      </p:sp>
    </p:spTree>
    <p:extLst>
      <p:ext uri="{BB962C8B-B14F-4D97-AF65-F5344CB8AC3E}">
        <p14:creationId xmlns:p14="http://schemas.microsoft.com/office/powerpoint/2010/main" val="298061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algn="ctr"/>
            <a:r>
              <a:rPr lang="en-US" sz="1100" dirty="0">
                <a:effectLst/>
                <a:latin typeface="Helvetica" pitchFamily="2" charset="0"/>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49244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D960-11A9-24CB-6862-BE1470B1C6DC}"/>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B3ADBFF7-1A40-274D-B827-B7BBA66145C9}"/>
              </a:ext>
            </a:extLst>
          </p:cNvPr>
          <p:cNvSpPr>
            <a:spLocks noGrp="1"/>
          </p:cNvSpPr>
          <p:nvPr>
            <p:ph idx="1"/>
          </p:nvPr>
        </p:nvSpPr>
        <p:spPr/>
        <p:txBody>
          <a:bodyPr/>
          <a:lstStyle/>
          <a:p>
            <a:r>
              <a:rPr lang="en-US" dirty="0"/>
              <a:t>MOOSE project part 2 due March 31</a:t>
            </a:r>
          </a:p>
          <a:p>
            <a:r>
              <a:rPr lang="en-US" dirty="0"/>
              <a:t>Paper presentation on April 11</a:t>
            </a:r>
          </a:p>
          <a:p>
            <a:r>
              <a:rPr lang="en-US" dirty="0"/>
              <a:t>Exam on section 3 March 30</a:t>
            </a:r>
          </a:p>
          <a:p>
            <a:pPr lvl="1"/>
            <a:r>
              <a:rPr lang="en-US" dirty="0"/>
              <a:t>covers all content through this lecture</a:t>
            </a:r>
          </a:p>
        </p:txBody>
      </p:sp>
      <p:sp>
        <p:nvSpPr>
          <p:cNvPr id="4" name="Slide Number Placeholder 3">
            <a:extLst>
              <a:ext uri="{FF2B5EF4-FFF2-40B4-BE49-F238E27FC236}">
                <a16:creationId xmlns:a16="http://schemas.microsoft.com/office/drawing/2014/main" id="{ED5F4A9C-C525-91AC-02D9-CECA0A5CFA42}"/>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137145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BWRs more likely to have PCI failures than PWRs</a:t>
            </a:r>
          </a:p>
          <a:p>
            <a:r>
              <a:rPr lang="en-US" sz="2200" dirty="0"/>
              <a:t>Two types of mitigation strategies to limit PCI failures</a:t>
            </a:r>
          </a:p>
          <a:p>
            <a:endParaRPr lang="en-US" sz="2200" dirty="0"/>
          </a:p>
          <a:p>
            <a:pPr lvl="1"/>
            <a:endParaRPr lang="en-US" sz="22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44327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76239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15985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9401</TotalTime>
  <Words>2774</Words>
  <Application>Microsoft Macintosh PowerPoint</Application>
  <PresentationFormat>Widescreen</PresentationFormat>
  <Paragraphs>196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Helvetica</vt:lpstr>
      <vt:lpstr>NCStateU-horizontal-left-logo</vt:lpstr>
      <vt:lpstr>Nuclear Fuel Performance</vt:lpstr>
      <vt:lpstr>Last Time</vt:lpstr>
      <vt:lpstr>Notes</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98</cp:revision>
  <dcterms:created xsi:type="dcterms:W3CDTF">2020-02-19T20:03:05Z</dcterms:created>
  <dcterms:modified xsi:type="dcterms:W3CDTF">2023-03-23T18:46:50Z</dcterms:modified>
</cp:coreProperties>
</file>